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63" r:id="rId3"/>
    <p:sldId id="257" r:id="rId4"/>
    <p:sldId id="264" r:id="rId5"/>
    <p:sldId id="266" r:id="rId6"/>
    <p:sldId id="267" r:id="rId7"/>
    <p:sldId id="268" r:id="rId8"/>
    <p:sldId id="269" r:id="rId9"/>
    <p:sldId id="270" r:id="rId10"/>
    <p:sldId id="262" r:id="rId11"/>
    <p:sldId id="259" r:id="rId12"/>
    <p:sldId id="260" r:id="rId13"/>
    <p:sldId id="265" r:id="rId14"/>
    <p:sldId id="261" r:id="rId15"/>
    <p:sldId id="275" r:id="rId16"/>
    <p:sldId id="271" r:id="rId17"/>
    <p:sldId id="272" r:id="rId18"/>
    <p:sldId id="273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C5C48-3189-42C6-9F01-4CCB096F1921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CF36C-A5A9-4B48-AF9C-9E78BB6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11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1400</a:t>
            </a:r>
          </a:p>
          <a:p>
            <a:r>
              <a:rPr lang="en-US" dirty="0" smtClean="0"/>
              <a:t>1320</a:t>
            </a:r>
          </a:p>
          <a:p>
            <a:r>
              <a:rPr lang="en-US" dirty="0" smtClean="0"/>
              <a:t>1240</a:t>
            </a:r>
          </a:p>
          <a:p>
            <a:r>
              <a:rPr lang="en-US" dirty="0" smtClean="0"/>
              <a:t>2160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F36C-A5A9-4B48-AF9C-9E78BB6708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03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$222.44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F36C-A5A9-4B48-AF9C-9E78BB6708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77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</a:t>
            </a:r>
            <a:r>
              <a:rPr lang="en-US" baseline="0" dirty="0" smtClean="0"/>
              <a:t> = 17623.41 vs. 13346.66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CF36C-A5A9-4B48-AF9C-9E78BB67082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99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87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53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6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21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7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83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51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4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3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8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51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DB895-CC90-49A8-8D6B-2CF7339CBD3A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06511-B114-4335-B106-CDACEC81D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zs177@psu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lineloancalculator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IET 333:</a:t>
            </a:r>
            <a:br>
              <a:rPr lang="en-US" dirty="0" smtClean="0"/>
            </a:br>
            <a:r>
              <a:rPr lang="en-US" dirty="0" smtClean="0"/>
              <a:t>Week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Jung-woo Sohn (</a:t>
            </a:r>
            <a:r>
              <a:rPr lang="en-US" dirty="0" smtClean="0">
                <a:hlinkClick r:id="rId2"/>
              </a:rPr>
              <a:t>jzs177@psu.edu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College of Information Sciences and Technology</a:t>
            </a:r>
          </a:p>
          <a:p>
            <a:r>
              <a:rPr lang="en-US" dirty="0" smtClean="0"/>
              <a:t>The Pennsylvania State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04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 approach: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Definitions</a:t>
                </a:r>
              </a:p>
              <a:p>
                <a:pPr lvl="1"/>
                <a:r>
                  <a:rPr lang="en-US" dirty="0" smtClean="0"/>
                  <a:t>Principal: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Future or Final sum: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Interest rate: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b="0" dirty="0" smtClean="0"/>
                  <a:t> (or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b="0" dirty="0" smtClean="0"/>
                  <a:t>)</a:t>
                </a:r>
              </a:p>
              <a:p>
                <a:pPr lvl="1"/>
                <a:r>
                  <a:rPr lang="en-US" dirty="0" smtClean="0"/>
                  <a:t>Total time periods: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Exercise: equation?</a:t>
                </a:r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91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228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Amortization: periodic payment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5"/>
                <a:ext cx="78867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What is wrong here?</a:t>
                </a:r>
              </a:p>
              <a:p>
                <a:pPr lvl="1"/>
                <a:r>
                  <a:rPr lang="en-US" dirty="0" smtClean="0"/>
                  <a:t>5 year car loan payment example</a:t>
                </a:r>
              </a:p>
              <a:p>
                <a:pPr lvl="1"/>
                <a:r>
                  <a:rPr lang="en-US" dirty="0" smtClean="0"/>
                  <a:t>$10,000 car, 12% annual (compound) interest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=10000⋅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1.12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=17623.4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Monthly payment for 60 months:</a:t>
                </a:r>
              </a:p>
              <a:p>
                <a:pPr lvl="2"/>
                <a:r>
                  <a:rPr lang="en-US" dirty="0" smtClean="0"/>
                  <a:t>$17623.42 / 60 = $293.72 per month</a:t>
                </a:r>
              </a:p>
              <a:p>
                <a:r>
                  <a:rPr lang="en-US" dirty="0" smtClean="0"/>
                  <a:t>Real-world car loan calculation:</a:t>
                </a:r>
              </a:p>
              <a:p>
                <a:pPr lvl="1"/>
                <a:r>
                  <a:rPr lang="en-US" dirty="0" smtClean="0"/>
                  <a:t>Online car loan calculator:</a:t>
                </a:r>
              </a:p>
              <a:p>
                <a:pPr lvl="2"/>
                <a:r>
                  <a:rPr lang="en-US" dirty="0" smtClean="0">
                    <a:hlinkClick r:id="rId3"/>
                  </a:rPr>
                  <a:t>http://www.onlineloancalculator.org/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5"/>
                <a:ext cx="7886700" cy="4351338"/>
              </a:xfrm>
              <a:blipFill rotWithShape="0">
                <a:blip r:embed="rId4"/>
                <a:stretch>
                  <a:fillRect l="-1391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96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Amortization: periodic payment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5"/>
                <a:ext cx="7886700" cy="435133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Payment made now is </a:t>
                </a:r>
                <a:r>
                  <a:rPr lang="en-US" b="1" dirty="0" smtClean="0"/>
                  <a:t>worth more </a:t>
                </a:r>
                <a:r>
                  <a:rPr lang="en-US" dirty="0" smtClean="0"/>
                  <a:t>for the bank</a:t>
                </a:r>
              </a:p>
              <a:p>
                <a:pPr lvl="1"/>
                <a:r>
                  <a:rPr lang="en-US" dirty="0" smtClean="0"/>
                  <a:t>than the same payment to be made in the future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: principal remaining at the end of time period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=1, 2,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3,⋯,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b="0" dirty="0" smtClean="0"/>
              </a:p>
              <a:p>
                <a:pPr lvl="2"/>
                <a:r>
                  <a:rPr lang="en-US" dirty="0" smtClean="0"/>
                  <a:t>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 smtClean="0"/>
                  <a:t> is the interest rate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 smtClean="0"/>
                  <a:t>: periodic payment</a:t>
                </a:r>
              </a:p>
              <a:p>
                <a:r>
                  <a:rPr lang="en-US" dirty="0" smtClean="0"/>
                  <a:t>Condition to apply? </a:t>
                </a:r>
              </a:p>
              <a:p>
                <a:r>
                  <a:rPr lang="en-US" b="0" dirty="0" smtClean="0"/>
                  <a:t>Exercise: derive </a:t>
                </a:r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dirty="0" smtClean="0"/>
                  <a:t>	(or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dirty="0" smtClean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 smtClean="0"/>
                  <a:t> )</a:t>
                </a:r>
              </a:p>
              <a:p>
                <a:pPr lvl="1"/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5"/>
                <a:ext cx="7886700" cy="4351338"/>
              </a:xfrm>
              <a:blipFill rotWithShape="0">
                <a:blip r:embed="rId2"/>
                <a:stretch>
                  <a:fillRect l="-1159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421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Amortization: periodic payment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4"/>
                <a:ext cx="7886700" cy="4893227"/>
              </a:xfrm>
            </p:spPr>
            <p:txBody>
              <a:bodyPr/>
              <a:lstStyle/>
              <a:p>
                <a:r>
                  <a:rPr lang="en-US" dirty="0" smtClean="0"/>
                  <a:t>Exercise: What will be the monthly payment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 smtClean="0"/>
                  <a:t>?</a:t>
                </a:r>
              </a:p>
              <a:p>
                <a:pPr lvl="1"/>
                <a:r>
                  <a:rPr lang="en-US" dirty="0" smtClean="0"/>
                  <a:t>P = $10,000,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 = 12%, </a:t>
                </a:r>
                <a:r>
                  <a:rPr lang="en-US" dirty="0"/>
                  <a:t>60 </a:t>
                </a:r>
                <a:r>
                  <a:rPr lang="en-US" dirty="0" smtClean="0"/>
                  <a:t>months.</a:t>
                </a:r>
                <a:endParaRPr lang="en-US" dirty="0"/>
              </a:p>
              <a:p>
                <a:pPr lvl="1"/>
                <a:r>
                  <a:rPr lang="en-US" dirty="0"/>
                  <a:t>Be sure to consider annual interest to monthly interest</a:t>
                </a:r>
              </a:p>
              <a:p>
                <a:pPr lvl="2"/>
                <a:r>
                  <a:rPr lang="en-US" dirty="0"/>
                  <a:t>Monthly interest rate: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/12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Total number of months: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⋅12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 smtClean="0"/>
                  <a:t>Do you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$222.44</m:t>
                    </m:r>
                    <m:r>
                      <a:rPr lang="en-US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dirty="0" smtClean="0"/>
                  <a:t> Double check!</a:t>
                </a:r>
              </a:p>
              <a:p>
                <a:pPr lvl="2"/>
                <a:r>
                  <a:rPr lang="en-US" dirty="0" smtClean="0"/>
                  <a:t>Online calculator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4"/>
                <a:ext cx="7886700" cy="4893227"/>
              </a:xfrm>
              <a:blipFill rotWithShape="0">
                <a:blip r:embed="rId2"/>
                <a:stretch>
                  <a:fillRect l="-1391" t="-19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200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Periodic payment vs. one-time payment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831975"/>
          </a:xfrm>
        </p:spPr>
        <p:txBody>
          <a:bodyPr>
            <a:normAutofit/>
          </a:bodyPr>
          <a:lstStyle/>
          <a:p>
            <a:r>
              <a:rPr lang="en-US" dirty="0" smtClean="0"/>
              <a:t>Fill in the blanks:</a:t>
            </a:r>
          </a:p>
          <a:p>
            <a:pPr lvl="1"/>
            <a:r>
              <a:rPr lang="en-US" dirty="0" smtClean="0"/>
              <a:t>Principal: $10,000</a:t>
            </a:r>
          </a:p>
          <a:p>
            <a:pPr lvl="1"/>
            <a:r>
              <a:rPr lang="en-US" dirty="0" smtClean="0"/>
              <a:t>Annual interest: 12%</a:t>
            </a:r>
          </a:p>
          <a:p>
            <a:pPr lvl="1"/>
            <a:r>
              <a:rPr lang="en-US" dirty="0" smtClean="0"/>
              <a:t>Loan period: 5 years</a:t>
            </a:r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91667"/>
              </p:ext>
            </p:extLst>
          </p:nvPr>
        </p:nvGraphicFramePr>
        <p:xfrm>
          <a:off x="1023669" y="4122948"/>
          <a:ext cx="663658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892"/>
                <a:gridCol w="2319322"/>
                <a:gridCol w="216937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One-time payment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Periodic payment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Principal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$17,623.41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$17,623.41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payment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$17,623.41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$222.44 * 60 = $13,346.66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200400" y="4930140"/>
            <a:ext cx="4434840" cy="9067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4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They are the same: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 12% annual interest rate:</a:t>
            </a:r>
          </a:p>
          <a:p>
            <a:pPr lvl="1"/>
            <a:r>
              <a:rPr lang="en-US" dirty="0" smtClean="0"/>
              <a:t>$10,000 now</a:t>
            </a:r>
          </a:p>
          <a:p>
            <a:pPr lvl="1"/>
            <a:r>
              <a:rPr lang="en-US" dirty="0" smtClean="0"/>
              <a:t>Single payment of </a:t>
            </a:r>
            <a:r>
              <a:rPr lang="en-US" dirty="0"/>
              <a:t>$</a:t>
            </a:r>
            <a:r>
              <a:rPr lang="en-US" dirty="0" smtClean="0"/>
              <a:t>17,623.41 after 5 years</a:t>
            </a:r>
          </a:p>
          <a:p>
            <a:pPr lvl="1"/>
            <a:r>
              <a:rPr lang="en-US" dirty="0" smtClean="0"/>
              <a:t>Monthly payment of </a:t>
            </a:r>
            <a:r>
              <a:rPr lang="en-US" dirty="0"/>
              <a:t>$222.44 for </a:t>
            </a:r>
            <a:r>
              <a:rPr lang="en-US" dirty="0" smtClean="0"/>
              <a:t>5 years</a:t>
            </a:r>
          </a:p>
          <a:p>
            <a:pPr lvl="2"/>
            <a:r>
              <a:rPr lang="en-US" dirty="0"/>
              <a:t>$</a:t>
            </a:r>
            <a:r>
              <a:rPr lang="en-US" dirty="0" smtClean="0"/>
              <a:t>13,346.66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57445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Cash flow diagram: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94043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Upward: benefit</a:t>
            </a:r>
          </a:p>
          <a:p>
            <a:r>
              <a:rPr lang="en-US" dirty="0" smtClean="0"/>
              <a:t>Downward: cost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28650" y="4602480"/>
            <a:ext cx="7735857" cy="3048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8650" y="4907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89516" y="4907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25533" y="4907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39943" y="4907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44744" y="48803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213664" y="48803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28650" y="4602480"/>
            <a:ext cx="0" cy="13030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140359" y="3970020"/>
            <a:ext cx="0" cy="6324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576376" y="4137660"/>
            <a:ext cx="0" cy="4800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190786" y="3398520"/>
            <a:ext cx="0" cy="12115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6895587" y="4377690"/>
            <a:ext cx="0" cy="2552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8364507" y="3749040"/>
            <a:ext cx="0" cy="8839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53121" y="599515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$400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813987" y="355294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$200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250004" y="367867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$120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864414" y="295120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$350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569215" y="400835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$90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038135" y="332053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935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Monica plans to save $300 every month for her start-up capital. Her local bank provides a savings plan with 6% annual interest rate and she decided to put her money in the savings account. What will be the total in the savings account after 4 years later?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3374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 interest formula:</a:t>
            </a:r>
            <a:br>
              <a:rPr lang="en-US" dirty="0" smtClean="0"/>
            </a:br>
            <a:r>
              <a:rPr lang="en-US" dirty="0" smtClean="0"/>
              <a:t>different cases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Again, remember the nature of comparison!</a:t>
                </a:r>
              </a:p>
              <a:p>
                <a:r>
                  <a:rPr lang="en-US" dirty="0" smtClean="0"/>
                  <a:t>Start from the formula: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 smtClean="0"/>
                  <a:t> (or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Rewrite: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 smtClean="0"/>
                  <a:t>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 smtClean="0"/>
                  <a:t>:</a:t>
                </a:r>
              </a:p>
              <a:p>
                <a:r>
                  <a:rPr lang="en-US" dirty="0" smtClean="0"/>
                  <a:t>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91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8676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Jenny deposits $300 now in her account and leaves it there for 8 years to earn interest rate of 6% per year. (compound) How much will she get at the end of 8</a:t>
            </a:r>
            <a:r>
              <a:rPr lang="en-US" baseline="30000" dirty="0" smtClean="0"/>
              <a:t>th</a:t>
            </a:r>
            <a:r>
              <a:rPr lang="en-US" dirty="0" smtClean="0"/>
              <a:t> year?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894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from last week: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Exponential growth: hard to predict</a:t>
            </a:r>
          </a:p>
          <a:p>
            <a:r>
              <a:rPr lang="en-US" dirty="0" smtClean="0"/>
              <a:t>Bill Gates myth?</a:t>
            </a:r>
          </a:p>
          <a:p>
            <a:pPr lvl="1"/>
            <a:r>
              <a:rPr lang="en-US" dirty="0" smtClean="0"/>
              <a:t>“640Kb </a:t>
            </a:r>
            <a:r>
              <a:rPr lang="en-US" dirty="0"/>
              <a:t>ought to be enough for anybody</a:t>
            </a:r>
            <a:r>
              <a:rPr lang="en-US" dirty="0" smtClean="0"/>
              <a:t>.”  (1981)</a:t>
            </a:r>
          </a:p>
          <a:p>
            <a:r>
              <a:rPr lang="en-US" dirty="0" smtClean="0"/>
              <a:t>Design mistake with software:</a:t>
            </a:r>
          </a:p>
          <a:p>
            <a:pPr lvl="1"/>
            <a:r>
              <a:rPr lang="en-US" dirty="0" smtClean="0"/>
              <a:t>8-bit CPU: Intel 8080</a:t>
            </a:r>
          </a:p>
          <a:p>
            <a:pPr lvl="2"/>
            <a:r>
              <a:rPr lang="en-US" dirty="0" smtClean="0"/>
              <a:t>Maximum memory: 64Kb</a:t>
            </a:r>
          </a:p>
          <a:p>
            <a:pPr lvl="1"/>
            <a:r>
              <a:rPr lang="en-US" dirty="0" smtClean="0"/>
              <a:t>16-bit CPU: Intel 8086</a:t>
            </a:r>
          </a:p>
          <a:p>
            <a:pPr lvl="2"/>
            <a:r>
              <a:rPr lang="en-US" dirty="0" smtClean="0"/>
              <a:t>640Kb (1Mb)</a:t>
            </a:r>
          </a:p>
          <a:p>
            <a:pPr lvl="1"/>
            <a:r>
              <a:rPr lang="en-US" dirty="0" smtClean="0"/>
              <a:t>32-bit CPU (Intel x86 series, 80386): </a:t>
            </a:r>
          </a:p>
          <a:p>
            <a:pPr lvl="2"/>
            <a:r>
              <a:rPr lang="en-US" dirty="0" smtClean="0"/>
              <a:t>4Gb</a:t>
            </a:r>
          </a:p>
          <a:p>
            <a:pPr lvl="1"/>
            <a:r>
              <a:rPr lang="en-US" dirty="0" smtClean="0"/>
              <a:t>64-bit CPU (AMD x64)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833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will need $5000 in 4 years as down payment for an apartment he plans to buy. How much should he save now in a CD that pays 7% yearly interest? (compound)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171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 gets back $4000 for a one-time deposit of $3,200 made six years ago in a money market account. What annual interest rate did he earn? (compound)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7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Jaya plans to surprise her son with a cash gift of $1000. She </a:t>
            </a:r>
            <a:r>
              <a:rPr lang="en-US" smtClean="0"/>
              <a:t>can afford </a:t>
            </a:r>
            <a:r>
              <a:rPr lang="en-US" dirty="0" smtClean="0"/>
              <a:t>to save $500 now in a bank account that will earn an annual interest of 6%. How long will it take for the $500 deposit grow up to be $1000?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638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Opportunity cost: 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“the value of the best alternative </a:t>
            </a:r>
            <a:r>
              <a:rPr lang="en-US" dirty="0" smtClean="0"/>
              <a:t>forgone”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A gardener: plant potato or carrots (others)?</a:t>
            </a:r>
          </a:p>
          <a:p>
            <a:pPr lvl="1"/>
            <a:r>
              <a:rPr lang="en-US" dirty="0" smtClean="0"/>
              <a:t>Career choice: college education or working?</a:t>
            </a:r>
          </a:p>
          <a:p>
            <a:pPr lvl="2"/>
            <a:r>
              <a:rPr lang="en-US" dirty="0" smtClean="0"/>
              <a:t>- tuition * 4 + </a:t>
            </a:r>
            <a:r>
              <a:rPr lang="en-US" dirty="0" err="1" smtClean="0"/>
              <a:t>higher_annual_income</a:t>
            </a:r>
            <a:r>
              <a:rPr lang="en-US" dirty="0" smtClean="0"/>
              <a:t> * years</a:t>
            </a:r>
          </a:p>
          <a:p>
            <a:pPr lvl="2"/>
            <a:r>
              <a:rPr lang="en-US" dirty="0" err="1" smtClean="0"/>
              <a:t>lower_annual_income</a:t>
            </a:r>
            <a:r>
              <a:rPr lang="en-US" dirty="0" smtClean="0"/>
              <a:t> * (years + 4)</a:t>
            </a:r>
          </a:p>
          <a:p>
            <a:pPr lvl="1"/>
            <a:r>
              <a:rPr lang="en-US" dirty="0" smtClean="0"/>
              <a:t>Investment?</a:t>
            </a:r>
          </a:p>
          <a:p>
            <a:pPr lvl="2"/>
            <a:r>
              <a:rPr lang="en-US" dirty="0" smtClean="0"/>
              <a:t>Any suggestion to dominance of compound interest?</a:t>
            </a:r>
          </a:p>
          <a:p>
            <a:r>
              <a:rPr lang="en-US" dirty="0" smtClean="0"/>
              <a:t>Substitution</a:t>
            </a:r>
          </a:p>
          <a:p>
            <a:pPr lvl="1"/>
            <a:r>
              <a:rPr lang="en-US" dirty="0" smtClean="0"/>
              <a:t>You cannot have both at the same time!</a:t>
            </a:r>
          </a:p>
          <a:p>
            <a:r>
              <a:rPr lang="en-US" b="1" dirty="0" smtClean="0"/>
              <a:t>Resource allocation </a:t>
            </a:r>
            <a:r>
              <a:rPr lang="en-US" dirty="0" smtClean="0"/>
              <a:t>under</a:t>
            </a:r>
            <a:r>
              <a:rPr lang="en-US" b="1" dirty="0" smtClean="0"/>
              <a:t> substitution</a:t>
            </a:r>
          </a:p>
        </p:txBody>
      </p:sp>
    </p:spTree>
    <p:extLst>
      <p:ext uri="{BB962C8B-B14F-4D97-AF65-F5344CB8AC3E}">
        <p14:creationId xmlns:p14="http://schemas.microsoft.com/office/powerpoint/2010/main" val="50273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Opportunity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Compound interest:</a:t>
            </a:r>
          </a:p>
          <a:p>
            <a:r>
              <a:rPr lang="en-US" dirty="0" smtClean="0"/>
              <a:t>Investment opportunity</a:t>
            </a:r>
          </a:p>
          <a:p>
            <a:pPr lvl="1"/>
            <a:r>
              <a:rPr lang="en-US" dirty="0" smtClean="0"/>
              <a:t>5% of annual interest (simple interest)</a:t>
            </a:r>
          </a:p>
          <a:p>
            <a:pPr lvl="1"/>
            <a:r>
              <a:rPr lang="en-US" dirty="0" smtClean="0"/>
              <a:t>Invest on a restaurant business…</a:t>
            </a:r>
          </a:p>
          <a:p>
            <a:pPr lvl="2"/>
            <a:r>
              <a:rPr lang="en-US" dirty="0" smtClean="0"/>
              <a:t>With annual 5% profit growth </a:t>
            </a:r>
          </a:p>
          <a:p>
            <a:r>
              <a:rPr lang="en-US" dirty="0" smtClean="0"/>
              <a:t>Which will you choose?</a:t>
            </a:r>
          </a:p>
          <a:p>
            <a:r>
              <a:rPr lang="en-US" dirty="0" smtClean="0"/>
              <a:t>Incentive for the bank:</a:t>
            </a:r>
          </a:p>
          <a:p>
            <a:pPr lvl="1"/>
            <a:r>
              <a:rPr lang="en-US" dirty="0" smtClean="0"/>
              <a:t>Need to switch to compound interest</a:t>
            </a:r>
          </a:p>
          <a:p>
            <a:pPr lvl="2"/>
            <a:r>
              <a:rPr lang="en-US" dirty="0" smtClean="0"/>
              <a:t>In order to compete against ``business’’ </a:t>
            </a:r>
            <a:r>
              <a:rPr lang="en-US" smtClean="0"/>
              <a:t>investment opportunities.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19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Cashflow</a:t>
            </a:r>
            <a:r>
              <a:rPr lang="en-US" dirty="0" smtClean="0"/>
              <a:t>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035935"/>
          </a:xfrm>
        </p:spPr>
        <p:txBody>
          <a:bodyPr/>
          <a:lstStyle/>
          <a:p>
            <a:r>
              <a:rPr lang="en-US" dirty="0" smtClean="0"/>
              <a:t>Benefit/cost analysis</a:t>
            </a:r>
          </a:p>
          <a:p>
            <a:pPr lvl="1"/>
            <a:r>
              <a:rPr lang="en-US" dirty="0" smtClean="0"/>
              <a:t>Revenue/expenditure, cash inflow/outflow</a:t>
            </a:r>
          </a:p>
          <a:p>
            <a:r>
              <a:rPr lang="en-US" dirty="0" smtClean="0"/>
              <a:t>Tabulation of cash flow: </a:t>
            </a:r>
            <a:r>
              <a:rPr lang="en-US" dirty="0" err="1" smtClean="0"/>
              <a:t>Cashflow</a:t>
            </a:r>
            <a:r>
              <a:rPr lang="en-US" dirty="0" smtClean="0"/>
              <a:t> table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You borrow $2000 today and pay back the loan over three years</a:t>
            </a:r>
          </a:p>
          <a:p>
            <a:pPr lvl="2"/>
            <a:r>
              <a:rPr lang="en-US" dirty="0" smtClean="0"/>
              <a:t>Annual payment of $800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658582"/>
              </p:ext>
            </p:extLst>
          </p:nvPr>
        </p:nvGraphicFramePr>
        <p:xfrm>
          <a:off x="1363980" y="4861560"/>
          <a:ext cx="6096000" cy="18542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Cashflow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-800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93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Cashflow</a:t>
            </a:r>
            <a:r>
              <a:rPr lang="en-US" dirty="0" smtClean="0"/>
              <a:t> table: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Whose </a:t>
            </a:r>
            <a:r>
              <a:rPr lang="en-US" dirty="0" err="1" smtClean="0"/>
              <a:t>cashflow</a:t>
            </a:r>
            <a:r>
              <a:rPr lang="en-US" dirty="0" smtClean="0"/>
              <a:t> table?</a:t>
            </a:r>
          </a:p>
          <a:p>
            <a:pPr lvl="1"/>
            <a:r>
              <a:rPr lang="en-US" dirty="0" smtClean="0"/>
              <a:t>Note the signs!</a:t>
            </a:r>
          </a:p>
          <a:p>
            <a:r>
              <a:rPr lang="en-US" dirty="0" err="1" smtClean="0"/>
              <a:t>Cashflow</a:t>
            </a:r>
            <a:r>
              <a:rPr lang="en-US" dirty="0" smtClean="0"/>
              <a:t> table for the bank: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674108"/>
              </p:ext>
            </p:extLst>
          </p:nvPr>
        </p:nvGraphicFramePr>
        <p:xfrm>
          <a:off x="1295400" y="3528060"/>
          <a:ext cx="6096000" cy="18542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Cashflow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-$2000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106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Cashflow</a:t>
            </a:r>
            <a:r>
              <a:rPr lang="en-US" dirty="0" smtClean="0"/>
              <a:t> table and interest rate: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4469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Example: Develop a </a:t>
            </a:r>
            <a:r>
              <a:rPr lang="en-US" dirty="0" err="1" smtClean="0"/>
              <a:t>cashflow</a:t>
            </a:r>
            <a:r>
              <a:rPr lang="en-US" dirty="0" smtClean="0"/>
              <a:t> table for Jack</a:t>
            </a:r>
          </a:p>
          <a:p>
            <a:pPr lvl="1"/>
            <a:r>
              <a:rPr lang="en-US" dirty="0" smtClean="0"/>
              <a:t>Jack borrows $5000 at 8% annual rate. At the end of every year, he plans to pay $1000 and the interest for the year. At the end of the fourth year, he plans to pay back the remainder of the loan with the interest.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do we need?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267023"/>
              </p:ext>
            </p:extLst>
          </p:nvPr>
        </p:nvGraphicFramePr>
        <p:xfrm>
          <a:off x="1424940" y="3383280"/>
          <a:ext cx="6096000" cy="22250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Cashflow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$5000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5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Auxiliary table for </a:t>
            </a:r>
            <a:r>
              <a:rPr lang="en-US" dirty="0" err="1" smtClean="0"/>
              <a:t>cashflow</a:t>
            </a:r>
            <a:r>
              <a:rPr lang="en-US" dirty="0" smtClean="0"/>
              <a:t> table buildup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</a:p>
          <a:p>
            <a:pPr lvl="1"/>
            <a:r>
              <a:rPr lang="en-US" dirty="0"/>
              <a:t>Jack borrows $5000 at 8% annual rate. At the end of every year, he plans to pay $1000 and the interest for the year. At the end of the fourth year, he plans to pay back the remainder of the loan with the interest.</a:t>
            </a:r>
          </a:p>
          <a:p>
            <a:pPr lvl="1"/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946026"/>
              </p:ext>
            </p:extLst>
          </p:nvPr>
        </p:nvGraphicFramePr>
        <p:xfrm>
          <a:off x="1386840" y="3843020"/>
          <a:ext cx="6096000" cy="18542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Principal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75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Cashflow</a:t>
            </a:r>
            <a:r>
              <a:rPr lang="en-US" dirty="0" smtClean="0"/>
              <a:t> table buildup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13205"/>
            <a:ext cx="7886700" cy="1245235"/>
          </a:xfrm>
        </p:spPr>
        <p:txBody>
          <a:bodyPr/>
          <a:lstStyle/>
          <a:p>
            <a:r>
              <a:rPr lang="en-US" dirty="0" smtClean="0"/>
              <a:t>Auxiliary table:</a:t>
            </a:r>
          </a:p>
          <a:p>
            <a:pPr lvl="1"/>
            <a:r>
              <a:rPr lang="en-US" dirty="0" smtClean="0"/>
              <a:t>Jack’s payment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13797"/>
              </p:ext>
            </p:extLst>
          </p:nvPr>
        </p:nvGraphicFramePr>
        <p:xfrm>
          <a:off x="2720340" y="1638301"/>
          <a:ext cx="6096000" cy="18542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Principal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Interest (8%)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2160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0" y="3837305"/>
            <a:ext cx="7886700" cy="521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Cashflow</a:t>
            </a:r>
            <a:r>
              <a:rPr lang="en-US" dirty="0" smtClean="0"/>
              <a:t> table: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603786"/>
              </p:ext>
            </p:extLst>
          </p:nvPr>
        </p:nvGraphicFramePr>
        <p:xfrm>
          <a:off x="2712720" y="3989705"/>
          <a:ext cx="6096000" cy="22250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Cashflow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$5000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2160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181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700</TotalTime>
  <Words>963</Words>
  <Application>Microsoft Office PowerPoint</Application>
  <PresentationFormat>On-screen Show (4:3)</PresentationFormat>
  <Paragraphs>241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Office Theme</vt:lpstr>
      <vt:lpstr>IET 333: Week 2</vt:lpstr>
      <vt:lpstr>More from last week:</vt:lpstr>
      <vt:lpstr>Opportunity cost: decision making</vt:lpstr>
      <vt:lpstr>Opportunity cost</vt:lpstr>
      <vt:lpstr>Cashflow table</vt:lpstr>
      <vt:lpstr>Cashflow table:</vt:lpstr>
      <vt:lpstr>Cashflow table and interest rate:</vt:lpstr>
      <vt:lpstr>Auxiliary table for cashflow table buildup</vt:lpstr>
      <vt:lpstr>Cashflow table buildup</vt:lpstr>
      <vt:lpstr>Analytic approach:</vt:lpstr>
      <vt:lpstr>Amortization: periodic payment</vt:lpstr>
      <vt:lpstr>Amortization: periodic payment</vt:lpstr>
      <vt:lpstr>Amortization: periodic payment</vt:lpstr>
      <vt:lpstr>Periodic payment vs. one-time payment</vt:lpstr>
      <vt:lpstr>They are the same:</vt:lpstr>
      <vt:lpstr>Cash flow diagram:</vt:lpstr>
      <vt:lpstr>Exercise:</vt:lpstr>
      <vt:lpstr>Compound interest formula: different cases</vt:lpstr>
      <vt:lpstr>Exercise:</vt:lpstr>
      <vt:lpstr>Exercise:</vt:lpstr>
      <vt:lpstr>Exercise:</vt:lpstr>
      <vt:lpstr>Exercise: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IET 333: Week 2</dc:title>
  <dc:creator>Jung-woo Sohn</dc:creator>
  <cp:lastModifiedBy>Jung-woo Sohn</cp:lastModifiedBy>
  <cp:revision>62</cp:revision>
  <dcterms:created xsi:type="dcterms:W3CDTF">2014-08-29T19:30:35Z</dcterms:created>
  <dcterms:modified xsi:type="dcterms:W3CDTF">2014-10-02T00:40:24Z</dcterms:modified>
</cp:coreProperties>
</file>